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21383625"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p14="http://schemas.microsoft.com/office/powerpoint/2010/main" xmlns="">
        <p15:guide id="0" pos="6711" userDrawn="1">
          <p15:clr>
            <a:srgbClr val="A4A3A4"/>
          </p15:clr>
        </p15:guide>
        <p15:guide id="1" orient="horz" pos="95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xmlns="">
          <a:srgbClr val="ff0000"/>
        </p14:laserClr>
      </p:ext>
    </p:extLst>
  </p:showPr>
  <p:clrMru>
    <a:srgbClr val="66FFFF"/>
    <a:srgbClr val="000000"/>
    <a:srgbClr val="00FFFF"/>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620"/>
    <p:restoredTop sz="94660"/>
  </p:normalViewPr>
  <p:slideViewPr>
    <p:cSldViewPr snapToGrid="0" snapToObjects="1" showGuides="1">
      <p:cViewPr>
        <p:scale>
          <a:sx n="40" d="100"/>
          <a:sy n="40" d="100"/>
        </p:scale>
        <p:origin x="-432" y="-144"/>
      </p:cViewPr>
      <p:guideLst>
        <p:guide orient="horz" pos="9503"/>
        <p:guide pos="6711"/>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6923C1-56F7-454F-94DA-89431EED7591}" type="datetimeFigureOut">
              <a:rPr lang="fr-FR" smtClean="0"/>
              <a:pPr/>
              <a:t>29/05/2025</a:t>
            </a:fld>
            <a:endParaRPr lang="fr-FR"/>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647E82-AF07-4530-A7DB-684583FE392B}" type="slidenum">
              <a:rPr lang="fr-FR" smtClean="0"/>
              <a:pPr/>
              <a:t>‹N°›</a:t>
            </a:fld>
            <a:endParaRPr lang="fr-FR"/>
          </a:p>
        </p:txBody>
      </p:sp>
    </p:spTree>
    <p:extLst>
      <p:ext uri="{BB962C8B-B14F-4D97-AF65-F5344CB8AC3E}">
        <p14:creationId xmlns:p14="http://schemas.microsoft.com/office/powerpoint/2010/main" xmlns="" val="2869922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AC647E82-AF07-4530-A7DB-684583FE392B}" type="slidenum">
              <a:rPr lang="fr-FR" smtClean="0"/>
              <a:pPr/>
              <a:t>1</a:t>
            </a:fld>
            <a:endParaRPr lang="fr-FR"/>
          </a:p>
        </p:txBody>
      </p:sp>
    </p:spTree>
    <p:extLst>
      <p:ext uri="{BB962C8B-B14F-4D97-AF65-F5344CB8AC3E}">
        <p14:creationId xmlns:p14="http://schemas.microsoft.com/office/powerpoint/2010/main" xmlns="" val="3336665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54765"/>
            <a:ext cx="18176081" cy="10540259"/>
          </a:xfrm>
        </p:spPr>
        <p:txBody>
          <a:bodyPr anchor="b"/>
          <a:lstStyle>
            <a:lvl1pPr algn="ctr">
              <a:defRPr sz="14031"/>
            </a:lvl1pPr>
          </a:lstStyle>
          <a:p>
            <a:r>
              <a:rPr lang="en-US"/>
              <a:t>Click to edit Master title style</a:t>
            </a:r>
            <a:endParaRPr lang="en-US" dirty="0"/>
          </a:p>
        </p:txBody>
      </p:sp>
      <p:sp>
        <p:nvSpPr>
          <p:cNvPr id="3" name="Subtitle 2"/>
          <p:cNvSpPr>
            <a:spLocks noGrp="1"/>
          </p:cNvSpPr>
          <p:nvPr>
            <p:ph type="subTitle" idx="1"/>
          </p:nvPr>
        </p:nvSpPr>
        <p:spPr>
          <a:xfrm>
            <a:off x="2672953" y="15901497"/>
            <a:ext cx="16037719" cy="7309499"/>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20322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65037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11875"/>
            <a:ext cx="4610844" cy="256568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125" y="1611875"/>
            <a:ext cx="13565237" cy="256568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03939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726683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7547788"/>
            <a:ext cx="18443377" cy="12593645"/>
          </a:xfrm>
        </p:spPr>
        <p:txBody>
          <a:bodyPr anchor="b"/>
          <a:lstStyle>
            <a:lvl1pPr>
              <a:defRPr sz="14031"/>
            </a:lvl1pPr>
          </a:lstStyle>
          <a:p>
            <a:r>
              <a:rPr lang="en-US"/>
              <a:t>Click to edit Master title style</a:t>
            </a:r>
            <a:endParaRPr lang="en-US" dirty="0"/>
          </a:p>
        </p:txBody>
      </p:sp>
      <p:sp>
        <p:nvSpPr>
          <p:cNvPr id="3" name="Text Placeholder 2"/>
          <p:cNvSpPr>
            <a:spLocks noGrp="1"/>
          </p:cNvSpPr>
          <p:nvPr>
            <p:ph type="body" idx="1"/>
          </p:nvPr>
        </p:nvSpPr>
        <p:spPr>
          <a:xfrm>
            <a:off x="1458988" y="20260574"/>
            <a:ext cx="18443377" cy="6622701"/>
          </a:xfrm>
        </p:spPr>
        <p:txBody>
          <a:bodyPr/>
          <a:lstStyle>
            <a:lvl1pPr marL="0" indent="0">
              <a:buNone/>
              <a:defRPr sz="5612">
                <a:solidFill>
                  <a:schemeClr val="tx1"/>
                </a:solidFill>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674883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124" y="8059374"/>
            <a:ext cx="9088041"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5460" y="8059374"/>
            <a:ext cx="9088041"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4135202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611882"/>
            <a:ext cx="18443377" cy="58518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2912" y="7421634"/>
            <a:ext cx="9046274"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Edit Master text styles</a:t>
            </a:r>
          </a:p>
        </p:txBody>
      </p:sp>
      <p:sp>
        <p:nvSpPr>
          <p:cNvPr id="4" name="Content Placeholder 3"/>
          <p:cNvSpPr>
            <a:spLocks noGrp="1"/>
          </p:cNvSpPr>
          <p:nvPr>
            <p:ph sz="half" idx="2"/>
          </p:nvPr>
        </p:nvSpPr>
        <p:spPr>
          <a:xfrm>
            <a:off x="1472912" y="11058863"/>
            <a:ext cx="9046274"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5461" y="7421634"/>
            <a:ext cx="9090826"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Edit Master text styles</a:t>
            </a:r>
          </a:p>
        </p:txBody>
      </p:sp>
      <p:sp>
        <p:nvSpPr>
          <p:cNvPr id="6" name="Content Placeholder 5"/>
          <p:cNvSpPr>
            <a:spLocks noGrp="1"/>
          </p:cNvSpPr>
          <p:nvPr>
            <p:ph sz="quarter" idx="4"/>
          </p:nvPr>
        </p:nvSpPr>
        <p:spPr>
          <a:xfrm>
            <a:off x="10825461" y="11058863"/>
            <a:ext cx="9090826"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149271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66382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2932829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en-US"/>
              <a:t>Click to edit Master title style</a:t>
            </a:r>
            <a:endParaRPr lang="en-US" dirty="0"/>
          </a:p>
        </p:txBody>
      </p:sp>
      <p:sp>
        <p:nvSpPr>
          <p:cNvPr id="3" name="Content Placeholder 2"/>
          <p:cNvSpPr>
            <a:spLocks noGrp="1"/>
          </p:cNvSpPr>
          <p:nvPr>
            <p:ph idx="1"/>
          </p:nvPr>
        </p:nvSpPr>
        <p:spPr>
          <a:xfrm>
            <a:off x="9090826" y="4359077"/>
            <a:ext cx="10825460" cy="21515024"/>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2600997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0826" y="4359077"/>
            <a:ext cx="10825460" cy="21515024"/>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en-US"/>
              <a:t>Click icon to add picture</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ADCC65A2-A0D3-45C3-9776-6F62C6AC73C8}" type="datetimeFigureOut">
              <a:rPr lang="fr-FR" smtClean="0"/>
              <a:pPr/>
              <a:t>29/05/2025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3466064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11882"/>
            <a:ext cx="18443377" cy="58518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124" y="8059374"/>
            <a:ext cx="18443377" cy="1920934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124" y="28060644"/>
            <a:ext cx="4811316" cy="1611875"/>
          </a:xfrm>
          <a:prstGeom prst="rect">
            <a:avLst/>
          </a:prstGeom>
        </p:spPr>
        <p:txBody>
          <a:bodyPr vert="horz" lIns="91440" tIns="45720" rIns="91440" bIns="45720" rtlCol="0" anchor="ctr"/>
          <a:lstStyle>
            <a:lvl1pPr algn="l">
              <a:defRPr sz="2806">
                <a:solidFill>
                  <a:schemeClr val="tx1">
                    <a:tint val="75000"/>
                  </a:schemeClr>
                </a:solidFill>
              </a:defRPr>
            </a:lvl1pPr>
          </a:lstStyle>
          <a:p>
            <a:fld id="{ADCC65A2-A0D3-45C3-9776-6F62C6AC73C8}" type="datetimeFigureOut">
              <a:rPr lang="fr-FR" smtClean="0"/>
              <a:pPr/>
              <a:t>29/05/2025</a:t>
            </a:fld>
            <a:endParaRPr lang="fr-FR"/>
          </a:p>
        </p:txBody>
      </p:sp>
      <p:sp>
        <p:nvSpPr>
          <p:cNvPr id="5" name="Footer Placeholder 4"/>
          <p:cNvSpPr>
            <a:spLocks noGrp="1"/>
          </p:cNvSpPr>
          <p:nvPr>
            <p:ph type="ftr" sz="quarter" idx="3"/>
          </p:nvPr>
        </p:nvSpPr>
        <p:spPr>
          <a:xfrm>
            <a:off x="7083326" y="28060644"/>
            <a:ext cx="7216973" cy="1611875"/>
          </a:xfrm>
          <a:prstGeom prst="rect">
            <a:avLst/>
          </a:prstGeom>
        </p:spPr>
        <p:txBody>
          <a:bodyPr vert="horz" lIns="91440" tIns="45720" rIns="91440" bIns="45720" rtlCol="0" anchor="ctr"/>
          <a:lstStyle>
            <a:lvl1pPr algn="ctr">
              <a:defRPr sz="2806">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15102185" y="28060644"/>
            <a:ext cx="4811316" cy="1611875"/>
          </a:xfrm>
          <a:prstGeom prst="rect">
            <a:avLst/>
          </a:prstGeom>
        </p:spPr>
        <p:txBody>
          <a:bodyPr vert="horz" lIns="91440" tIns="45720" rIns="91440" bIns="45720" rtlCol="0" anchor="ctr"/>
          <a:lstStyle>
            <a:lvl1pPr algn="r">
              <a:defRPr sz="2806">
                <a:solidFill>
                  <a:schemeClr val="tx1">
                    <a:tint val="75000"/>
                  </a:schemeClr>
                </a:solidFill>
              </a:defRPr>
            </a:lvl1pPr>
          </a:lstStyle>
          <a:p>
            <a:fld id="{4B977CB4-69DE-4B38-8889-1CA2217B373E}" type="slidenum">
              <a:rPr lang="fr-FR" smtClean="0"/>
              <a:pPr/>
              <a:t>‹N°›</a:t>
            </a:fld>
            <a:endParaRPr lang="fr-FR"/>
          </a:p>
        </p:txBody>
      </p:sp>
    </p:spTree>
    <p:extLst>
      <p:ext uri="{BB962C8B-B14F-4D97-AF65-F5344CB8AC3E}">
        <p14:creationId xmlns:p14="http://schemas.microsoft.com/office/powerpoint/2010/main" xmlns="" val="19037030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eg"/><Relationship Id="rId25" Type="http://schemas.openxmlformats.org/officeDocument/2006/relationships/image" Target="../media/image23.png"/><Relationship Id="rId2" Type="http://schemas.openxmlformats.org/officeDocument/2006/relationships/notesSlide" Target="../notesSlides/notesSlide1.xml"/><Relationship Id="rId16" Type="http://schemas.openxmlformats.org/officeDocument/2006/relationships/image" Target="../media/image14.jpe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10" Type="http://schemas.openxmlformats.org/officeDocument/2006/relationships/image" Target="../media/image8.emf"/><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308"/>
            <a:ext cx="21383625" cy="1938992"/>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4000" cap="small" dirty="0">
                <a:latin typeface="Times New Roman" panose="02020603050405020304" pitchFamily="18" charset="0"/>
                <a:cs typeface="Times New Roman" panose="02020603050405020304" pitchFamily="18" charset="0"/>
              </a:rPr>
              <a:t>Université Tahri Mohamed – </a:t>
            </a:r>
            <a:r>
              <a:rPr lang="en-US" sz="4000" cap="small" dirty="0" err="1">
                <a:latin typeface="Times New Roman" panose="02020603050405020304" pitchFamily="18" charset="0"/>
                <a:cs typeface="Times New Roman" panose="02020603050405020304" pitchFamily="18" charset="0"/>
              </a:rPr>
              <a:t>Béchar</a:t>
            </a:r>
            <a:endParaRPr lang="en-US" sz="4000" cap="small" dirty="0">
              <a:latin typeface="Times New Roman" panose="02020603050405020304" pitchFamily="18" charset="0"/>
              <a:cs typeface="Times New Roman" panose="02020603050405020304" pitchFamily="18" charset="0"/>
            </a:endParaRPr>
          </a:p>
          <a:p>
            <a:pPr algn="ctr"/>
            <a:r>
              <a:rPr lang="en-US" sz="4000" cap="small" dirty="0">
                <a:latin typeface="Times New Roman" panose="02020603050405020304" pitchFamily="18" charset="0"/>
                <a:cs typeface="Times New Roman" panose="02020603050405020304" pitchFamily="18" charset="0"/>
              </a:rPr>
              <a:t>Faculté des sciences </a:t>
            </a:r>
            <a:r>
              <a:rPr lang="en-US" sz="4000" cap="small" dirty="0" err="1">
                <a:latin typeface="Times New Roman" panose="02020603050405020304" pitchFamily="18" charset="0"/>
                <a:cs typeface="Times New Roman" panose="02020603050405020304" pitchFamily="18" charset="0"/>
              </a:rPr>
              <a:t>exactes</a:t>
            </a:r>
            <a:endParaRPr lang="en-US" sz="4000" cap="small" dirty="0">
              <a:latin typeface="Times New Roman" panose="02020603050405020304" pitchFamily="18" charset="0"/>
              <a:cs typeface="Times New Roman" panose="02020603050405020304" pitchFamily="18" charset="0"/>
            </a:endParaRPr>
          </a:p>
          <a:p>
            <a:pPr algn="ctr"/>
            <a:r>
              <a:rPr lang="fr-FR" sz="4000" cap="small" dirty="0">
                <a:latin typeface="Times New Roman" panose="02020603050405020304" pitchFamily="18" charset="0"/>
                <a:cs typeface="Times New Roman" panose="02020603050405020304" pitchFamily="18" charset="0"/>
              </a:rPr>
              <a:t>Département de mathématiques et d'informatique</a:t>
            </a:r>
          </a:p>
        </p:txBody>
      </p:sp>
      <p:sp>
        <p:nvSpPr>
          <p:cNvPr id="5" name="Rectangle 4"/>
          <p:cNvSpPr/>
          <p:nvPr/>
        </p:nvSpPr>
        <p:spPr>
          <a:xfrm>
            <a:off x="5030547" y="2632744"/>
            <a:ext cx="11255638" cy="1380506"/>
          </a:xfrm>
          <a:prstGeom prst="rect">
            <a:avLst/>
          </a:prstGeom>
        </p:spPr>
        <p:txBody>
          <a:bodyPr wrap="square">
            <a:spAutoFit/>
          </a:bodyPr>
          <a:lstStyle/>
          <a:p>
            <a:pPr algn="ctr">
              <a:lnSpc>
                <a:spcPct val="107000"/>
              </a:lnSpc>
              <a:spcAft>
                <a:spcPts val="800"/>
              </a:spcAft>
              <a:buNone/>
            </a:pPr>
            <a:r>
              <a:rPr lang="fr-FR" sz="3600" b="1" dirty="0" smtClean="0">
                <a:latin typeface="Georgia" pitchFamily="18" charset="0"/>
              </a:rPr>
              <a:t>AMELIORATION D’IMAGES PAR  </a:t>
            </a:r>
            <a:endParaRPr lang="fr-FR" sz="3600" b="1" dirty="0" smtClean="0">
              <a:latin typeface="Georgia" pitchFamily="18" charset="0"/>
            </a:endParaRPr>
          </a:p>
          <a:p>
            <a:pPr algn="ctr">
              <a:lnSpc>
                <a:spcPct val="107000"/>
              </a:lnSpc>
              <a:spcAft>
                <a:spcPts val="800"/>
              </a:spcAft>
              <a:buNone/>
            </a:pPr>
            <a:r>
              <a:rPr lang="fr-FR" sz="3600" b="1" dirty="0" smtClean="0">
                <a:latin typeface="Georgia" pitchFamily="18" charset="0"/>
              </a:rPr>
              <a:t>LES </a:t>
            </a:r>
            <a:r>
              <a:rPr lang="fr-FR" sz="3600" b="1" dirty="0" smtClean="0">
                <a:latin typeface="Georgia" pitchFamily="18" charset="0"/>
              </a:rPr>
              <a:t>RESEAUX NEURONAUX GRAPHIQUES</a:t>
            </a:r>
            <a:endParaRPr lang="fr-FR" sz="4000" b="1" dirty="0">
              <a:latin typeface="Georgia" pitchFamily="18" charset="0"/>
              <a:ea typeface="Times New Roman" panose="02020603050405020304" pitchFamily="18" charset="0"/>
              <a:cs typeface="Times New Roman" panose="02020603050405020304" pitchFamily="18" charset="0"/>
            </a:endParaRPr>
          </a:p>
        </p:txBody>
      </p:sp>
      <p:pic>
        <p:nvPicPr>
          <p:cNvPr id="7" name="Picture 6"/>
          <p:cNvPicPr>
            <a:picLocks/>
          </p:cNvPicPr>
          <p:nvPr/>
        </p:nvPicPr>
        <p:blipFill>
          <a:blip r:embed="rId3">
            <a:extLst>
              <a:ext uri="{28A0092B-C50C-407E-A947-70E740481C1C}">
                <a14:useLocalDpi xmlns:a14="http://schemas.microsoft.com/office/drawing/2010/main" xmlns="" val="0"/>
              </a:ext>
            </a:extLst>
          </a:blip>
          <a:stretch>
            <a:fillRect/>
          </a:stretch>
        </p:blipFill>
        <p:spPr>
          <a:xfrm>
            <a:off x="1796753" y="-327213"/>
            <a:ext cx="2412000" cy="295200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17340770" y="141356"/>
            <a:ext cx="2052000" cy="2024760"/>
          </a:xfrm>
          <a:prstGeom prst="rect">
            <a:avLst/>
          </a:prstGeom>
        </p:spPr>
      </p:pic>
      <p:sp>
        <p:nvSpPr>
          <p:cNvPr id="2" name="Rectangle 1"/>
          <p:cNvSpPr/>
          <p:nvPr/>
        </p:nvSpPr>
        <p:spPr>
          <a:xfrm flipH="1">
            <a:off x="10600881" y="4211151"/>
            <a:ext cx="45719" cy="6159397"/>
          </a:xfrm>
          <a:prstGeom prst="rect">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fr-FR" dirty="0">
              <a:ln w="76200">
                <a:solidFill>
                  <a:schemeClr val="tx1"/>
                </a:solidFill>
              </a:ln>
            </a:endParaRPr>
          </a:p>
        </p:txBody>
      </p:sp>
      <p:sp>
        <p:nvSpPr>
          <p:cNvPr id="33" name="Rectangle 10"/>
          <p:cNvSpPr>
            <a:spLocks noChangeArrowheads="1"/>
          </p:cNvSpPr>
          <p:nvPr/>
        </p:nvSpPr>
        <p:spPr bwMode="auto">
          <a:xfrm>
            <a:off x="673019" y="4211151"/>
            <a:ext cx="9360000" cy="70788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4000" cap="small" dirty="0" smtClean="0">
                <a:latin typeface="Times New Roman" panose="02020603050405020304" pitchFamily="18" charset="0"/>
                <a:cs typeface="Times New Roman" panose="02020603050405020304" pitchFamily="18" charset="0"/>
              </a:rPr>
              <a:t>1. Introduction</a:t>
            </a:r>
            <a:endParaRPr lang="en-US" sz="4000" cap="small" dirty="0">
              <a:solidFill>
                <a:schemeClr val="dk1"/>
              </a:solidFill>
              <a:latin typeface="Times New Roman" panose="02020603050405020304" pitchFamily="18" charset="0"/>
              <a:cs typeface="Times New Roman" panose="02020603050405020304" pitchFamily="18" charset="0"/>
            </a:endParaRPr>
          </a:p>
        </p:txBody>
      </p:sp>
      <p:sp>
        <p:nvSpPr>
          <p:cNvPr id="3" name="Rectangle 2"/>
          <p:cNvSpPr/>
          <p:nvPr/>
        </p:nvSpPr>
        <p:spPr>
          <a:xfrm>
            <a:off x="525780" y="5004500"/>
            <a:ext cx="9795995" cy="3785652"/>
          </a:xfrm>
          <a:prstGeom prst="rect">
            <a:avLst/>
          </a:prstGeom>
        </p:spPr>
        <p:txBody>
          <a:bodyPr wrap="square">
            <a:spAutoFit/>
          </a:bodyPr>
          <a:lstStyle/>
          <a:p>
            <a:pPr marL="114300" marR="45720" algn="just">
              <a:spcAft>
                <a:spcPts val="0"/>
              </a:spcAft>
            </a:pPr>
            <a:r>
              <a:rPr lang="fr-FR" sz="3000" b="1" i="1" spc="-100" dirty="0" smtClean="0">
                <a:latin typeface="Georgia" pitchFamily="18" charset="0"/>
                <a:ea typeface="Times New Roman" panose="02020603050405020304" pitchFamily="18" charset="0"/>
              </a:rPr>
              <a:t>L'amélioration </a:t>
            </a:r>
            <a:r>
              <a:rPr lang="fr-FR" sz="3000" b="1" i="1" spc="-100" dirty="0" smtClean="0">
                <a:latin typeface="Georgia" pitchFamily="18" charset="0"/>
                <a:ea typeface="Times New Roman" panose="02020603050405020304" pitchFamily="18" charset="0"/>
              </a:rPr>
              <a:t>d'image, </a:t>
            </a:r>
            <a:r>
              <a:rPr lang="fr-FR" sz="3000" b="1" i="1" spc="-100" dirty="0" smtClean="0">
                <a:latin typeface="Georgia" pitchFamily="18" charset="0"/>
                <a:ea typeface="Times New Roman" panose="02020603050405020304" pitchFamily="18" charset="0"/>
              </a:rPr>
              <a:t>est un domaine de recherche fondamental en traitement d'images, largement exploré par la communauté scientifique. </a:t>
            </a:r>
            <a:r>
              <a:rPr lang="fr-FR" sz="3000" b="1" i="1" spc="-100" dirty="0" smtClean="0">
                <a:latin typeface="Georgia" pitchFamily="18" charset="0"/>
                <a:ea typeface="Times New Roman" panose="02020603050405020304" pitchFamily="18" charset="0"/>
              </a:rPr>
              <a:t>Elle </a:t>
            </a:r>
            <a:r>
              <a:rPr lang="fr-FR" sz="3000" b="1" i="1" spc="-100" dirty="0" smtClean="0">
                <a:latin typeface="Georgia" pitchFamily="18" charset="0"/>
                <a:ea typeface="Times New Roman" panose="02020603050405020304" pitchFamily="18" charset="0"/>
              </a:rPr>
              <a:t>vise à transformer une image numérique afin d'en optimiser les caractéristiques visuelles facilitant ainsi son interprétation par l'œil humain ou par des systèmes automatisés .</a:t>
            </a:r>
            <a:endParaRPr lang="fr-FR" sz="3000" b="1" i="1" spc="-100" dirty="0">
              <a:latin typeface="Georgia" pitchFamily="18" charset="0"/>
              <a:ea typeface="Times New Roman" panose="02020603050405020304" pitchFamily="18" charset="0"/>
            </a:endParaRPr>
          </a:p>
          <a:p>
            <a:pPr marL="114300" marR="45720" algn="just">
              <a:spcAft>
                <a:spcPts val="0"/>
              </a:spcAft>
            </a:pPr>
            <a:endParaRPr lang="fr-FR" sz="3000" i="1" dirty="0">
              <a:effectLst/>
              <a:latin typeface="Times New Roman" panose="02020603050405020304" pitchFamily="18" charset="0"/>
              <a:ea typeface="Times New Roman" panose="02020603050405020304" pitchFamily="18" charset="0"/>
            </a:endParaRPr>
          </a:p>
        </p:txBody>
      </p:sp>
      <p:sp>
        <p:nvSpPr>
          <p:cNvPr id="34" name="Rectangle 33"/>
          <p:cNvSpPr/>
          <p:nvPr/>
        </p:nvSpPr>
        <p:spPr>
          <a:xfrm>
            <a:off x="4845909" y="1962542"/>
            <a:ext cx="11902049" cy="523220"/>
          </a:xfrm>
          <a:prstGeom prst="rect">
            <a:avLst/>
          </a:prstGeom>
        </p:spPr>
        <p:txBody>
          <a:bodyPr wrap="square">
            <a:spAutoFit/>
          </a:bodyPr>
          <a:lstStyle/>
          <a:p>
            <a:pPr algn="ctr"/>
            <a:r>
              <a:rPr lang="fr-FR" sz="2800" b="1" dirty="0">
                <a:solidFill>
                  <a:srgbClr val="0070C0"/>
                </a:solidFill>
                <a:latin typeface="Times" pitchFamily="18" charset="0"/>
              </a:rPr>
              <a:t>Projet de fin d'études présenté pour l'obtention du diplôme de licence</a:t>
            </a:r>
          </a:p>
        </p:txBody>
      </p:sp>
      <p:sp>
        <p:nvSpPr>
          <p:cNvPr id="35" name="TextBox 34"/>
          <p:cNvSpPr txBox="1"/>
          <p:nvPr/>
        </p:nvSpPr>
        <p:spPr>
          <a:xfrm>
            <a:off x="17674653" y="2485762"/>
            <a:ext cx="3436233" cy="1077218"/>
          </a:xfrm>
          <a:prstGeom prst="rect">
            <a:avLst/>
          </a:prstGeom>
          <a:noFill/>
        </p:spPr>
        <p:txBody>
          <a:bodyPr wrap="square" rtlCol="0">
            <a:spAutoFit/>
          </a:bodyPr>
          <a:lstStyle/>
          <a:p>
            <a:pPr algn="ctr"/>
            <a:r>
              <a:rPr lang="fr-FR" sz="3200" b="1" dirty="0" smtClean="0">
                <a:latin typeface="Times New Roman" panose="02020603050405020304" pitchFamily="18" charset="0"/>
                <a:cs typeface="Times New Roman" panose="02020603050405020304" pitchFamily="18" charset="0"/>
              </a:rPr>
              <a:t>Supervisé </a:t>
            </a:r>
            <a:r>
              <a:rPr lang="fr-FR" sz="3200" b="1" dirty="0">
                <a:latin typeface="Times New Roman" panose="02020603050405020304" pitchFamily="18" charset="0"/>
                <a:cs typeface="Times New Roman" panose="02020603050405020304" pitchFamily="18" charset="0"/>
              </a:rPr>
              <a:t>par : </a:t>
            </a:r>
            <a:endParaRPr lang="fr-FR" sz="3200" b="1" dirty="0" smtClean="0">
              <a:latin typeface="Times New Roman" panose="02020603050405020304" pitchFamily="18" charset="0"/>
              <a:cs typeface="Times New Roman" panose="02020603050405020304" pitchFamily="18" charset="0"/>
            </a:endParaRPr>
          </a:p>
          <a:p>
            <a:pPr algn="ctr"/>
            <a:r>
              <a:rPr lang="fr-FR" sz="3200" b="1" dirty="0" smtClean="0">
                <a:latin typeface="Times New Roman" panose="02020603050405020304" pitchFamily="18" charset="0"/>
                <a:cs typeface="Times New Roman" panose="02020603050405020304" pitchFamily="18" charset="0"/>
              </a:rPr>
              <a:t>Dr </a:t>
            </a:r>
            <a:r>
              <a:rPr lang="fr-FR" sz="3200" b="1" dirty="0" err="1">
                <a:latin typeface="Times New Roman" panose="02020603050405020304" pitchFamily="18" charset="0"/>
                <a:cs typeface="Times New Roman" panose="02020603050405020304" pitchFamily="18" charset="0"/>
              </a:rPr>
              <a:t>Himri</a:t>
            </a:r>
            <a:r>
              <a:rPr lang="fr-FR" sz="3200" b="1" dirty="0">
                <a:latin typeface="Times New Roman" panose="02020603050405020304" pitchFamily="18" charset="0"/>
                <a:cs typeface="Times New Roman" panose="02020603050405020304" pitchFamily="18" charset="0"/>
              </a:rPr>
              <a:t> S</a:t>
            </a:r>
          </a:p>
        </p:txBody>
      </p:sp>
      <p:sp>
        <p:nvSpPr>
          <p:cNvPr id="36" name="Rectangle 10"/>
          <p:cNvSpPr>
            <a:spLocks noChangeArrowheads="1"/>
          </p:cNvSpPr>
          <p:nvPr/>
        </p:nvSpPr>
        <p:spPr bwMode="auto">
          <a:xfrm>
            <a:off x="11021930" y="4211151"/>
            <a:ext cx="9360000" cy="70788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4000" cap="small" dirty="0" smtClean="0">
                <a:latin typeface="Times New Roman" panose="02020603050405020304" pitchFamily="18" charset="0"/>
                <a:cs typeface="Times New Roman" panose="02020603050405020304" pitchFamily="18" charset="0"/>
              </a:rPr>
              <a:t>2.Techniques </a:t>
            </a:r>
            <a:r>
              <a:rPr lang="en-US" sz="4000" cap="small" dirty="0" err="1" smtClean="0">
                <a:latin typeface="Times New Roman" panose="02020603050405020304" pitchFamily="18" charset="0"/>
                <a:cs typeface="Times New Roman" panose="02020603050405020304" pitchFamily="18" charset="0"/>
              </a:rPr>
              <a:t>d’améliorations</a:t>
            </a:r>
            <a:r>
              <a:rPr lang="en-US" sz="4000" cap="small" dirty="0" smtClean="0">
                <a:latin typeface="Times New Roman" panose="02020603050405020304" pitchFamily="18" charset="0"/>
                <a:cs typeface="Times New Roman" panose="02020603050405020304" pitchFamily="18" charset="0"/>
              </a:rPr>
              <a:t> </a:t>
            </a:r>
            <a:r>
              <a:rPr lang="en-US" sz="4000" cap="small" dirty="0" err="1" smtClean="0">
                <a:latin typeface="Times New Roman" panose="02020603050405020304" pitchFamily="18" charset="0"/>
                <a:cs typeface="Times New Roman" panose="02020603050405020304" pitchFamily="18" charset="0"/>
              </a:rPr>
              <a:t>d’images</a:t>
            </a:r>
            <a:endParaRPr lang="en-US" sz="4000" cap="small" dirty="0">
              <a:latin typeface="Times New Roman" panose="02020603050405020304" pitchFamily="18" charset="0"/>
              <a:cs typeface="Times New Roman" panose="02020603050405020304" pitchFamily="18" charset="0"/>
            </a:endParaRPr>
          </a:p>
        </p:txBody>
      </p:sp>
      <p:sp>
        <p:nvSpPr>
          <p:cNvPr id="40" name="Rectangle 10"/>
          <p:cNvSpPr>
            <a:spLocks noChangeArrowheads="1"/>
          </p:cNvSpPr>
          <p:nvPr/>
        </p:nvSpPr>
        <p:spPr bwMode="auto">
          <a:xfrm>
            <a:off x="10832876" y="25410528"/>
            <a:ext cx="9360000" cy="70788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4000" cap="small" dirty="0">
                <a:latin typeface="Times New Roman" panose="02020603050405020304" pitchFamily="18" charset="0"/>
                <a:cs typeface="Times New Roman" panose="02020603050405020304" pitchFamily="18" charset="0"/>
              </a:rPr>
              <a:t>CONCLUSION</a:t>
            </a:r>
          </a:p>
        </p:txBody>
      </p:sp>
      <p:sp>
        <p:nvSpPr>
          <p:cNvPr id="42" name="Rectangle 41"/>
          <p:cNvSpPr/>
          <p:nvPr/>
        </p:nvSpPr>
        <p:spPr>
          <a:xfrm>
            <a:off x="-77098" y="29513061"/>
            <a:ext cx="21492000" cy="769441"/>
          </a:xfrm>
          <a:prstGeom prst="rect">
            <a:avLst/>
          </a:prstGeom>
          <a:solidFill>
            <a:srgbClr val="00B0F0"/>
          </a:solidFill>
          <a:ln>
            <a:no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fr-FR" sz="4400" dirty="0">
                <a:latin typeface="Times New Roman" panose="02020603050405020304" pitchFamily="18" charset="0"/>
                <a:cs typeface="Times New Roman" panose="02020603050405020304" pitchFamily="18" charset="0"/>
              </a:rPr>
              <a:t>Année académique 2024/2025</a:t>
            </a:r>
            <a:endParaRPr lang="fr-FR" sz="4400" dirty="0">
              <a:solidFill>
                <a:schemeClr val="dk1"/>
              </a:solidFill>
              <a:latin typeface="Times New Roman" panose="02020603050405020304" pitchFamily="18" charset="0"/>
              <a:cs typeface="Times New Roman" panose="02020603050405020304" pitchFamily="18" charset="0"/>
            </a:endParaRPr>
          </a:p>
        </p:txBody>
      </p:sp>
      <p:sp>
        <p:nvSpPr>
          <p:cNvPr id="32" name="Rectangle 31">
            <a:extLst>
              <a:ext uri="{FF2B5EF4-FFF2-40B4-BE49-F238E27FC236}">
                <a16:creationId xmlns:a16="http://schemas.microsoft.com/office/drawing/2014/main" xmlns="" id="{FB7281C3-1108-E99C-B497-D274A5E6D7DB}"/>
              </a:ext>
            </a:extLst>
          </p:cNvPr>
          <p:cNvSpPr/>
          <p:nvPr/>
        </p:nvSpPr>
        <p:spPr>
          <a:xfrm>
            <a:off x="10832877" y="26269220"/>
            <a:ext cx="9360000" cy="3046988"/>
          </a:xfrm>
          <a:prstGeom prst="rect">
            <a:avLst/>
          </a:prstGeom>
        </p:spPr>
        <p:txBody>
          <a:bodyPr wrap="square">
            <a:spAutoFit/>
          </a:bodyPr>
          <a:lstStyle/>
          <a:p>
            <a:pPr algn="just"/>
            <a:r>
              <a:rPr lang="fr-FR" sz="2400" dirty="0" smtClean="0"/>
              <a:t>D’après les résultats </a:t>
            </a:r>
            <a:r>
              <a:rPr lang="fr-FR" sz="2400" dirty="0" smtClean="0"/>
              <a:t>nous </a:t>
            </a:r>
            <a:r>
              <a:rPr lang="fr-FR" sz="2400" dirty="0" smtClean="0"/>
              <a:t>remarquons que la méthode GNN est un outil puissant dans le domaine du traitement d’images, offrant des avantages significatifs par rapport au filtre traditionnel médian en termes de préservation des bords et de lissage de la texture. Les contours sont bien réservés. </a:t>
            </a:r>
            <a:r>
              <a:rPr lang="fr-FR" sz="2400" dirty="0" smtClean="0"/>
              <a:t>Grâce </a:t>
            </a:r>
            <a:r>
              <a:rPr lang="fr-FR" sz="2400" dirty="0"/>
              <a:t>à leur capacité à modéliser les relations entre pixels via le passage de messages sur un </a:t>
            </a:r>
            <a:r>
              <a:rPr lang="fr-FR" sz="2400" dirty="0" smtClean="0"/>
              <a:t>graphe. En conclusion, Les </a:t>
            </a:r>
            <a:r>
              <a:rPr lang="fr-FR" sz="2400" dirty="0" err="1" smtClean="0"/>
              <a:t>GNNs</a:t>
            </a:r>
            <a:r>
              <a:rPr lang="fr-FR" sz="2400" dirty="0" smtClean="0"/>
              <a:t> </a:t>
            </a:r>
            <a:r>
              <a:rPr lang="fr-FR" sz="2400" dirty="0"/>
              <a:t>permettent une réduction du bruit plus précise tout en préservant les détails, améliorant ainsi la qualité et la robustesse des images.</a:t>
            </a:r>
            <a:endParaRPr lang="en-US" sz="2400" i="1" noProof="0" dirty="0">
              <a:latin typeface="Times New Roman" pitchFamily="18" charset="0"/>
              <a:cs typeface="Times New Roman" pitchFamily="18" charset="0"/>
            </a:endParaRPr>
          </a:p>
        </p:txBody>
      </p:sp>
      <p:sp>
        <p:nvSpPr>
          <p:cNvPr id="6" name="TextBox 5"/>
          <p:cNvSpPr txBox="1"/>
          <p:nvPr/>
        </p:nvSpPr>
        <p:spPr>
          <a:xfrm>
            <a:off x="525780" y="5676900"/>
            <a:ext cx="2979420" cy="2766060"/>
          </a:xfrm>
          <a:prstGeom prst="rect">
            <a:avLst/>
          </a:prstGeom>
          <a:noFill/>
        </p:spPr>
        <p:txBody>
          <a:bodyPr wrap="square" rtlCol="0">
            <a:spAutoFit/>
          </a:bodyPr>
          <a:lstStyle/>
          <a:p>
            <a:endParaRPr lang="fr-FR" dirty="0"/>
          </a:p>
        </p:txBody>
      </p:sp>
      <p:sp>
        <p:nvSpPr>
          <p:cNvPr id="17" name="TextBox 16">
            <a:extLst>
              <a:ext uri="{FF2B5EF4-FFF2-40B4-BE49-F238E27FC236}">
                <a16:creationId xmlns:a16="http://schemas.microsoft.com/office/drawing/2014/main" xmlns="" id="{099983B9-A74E-7AB4-7DF2-6AA8558C205D}"/>
              </a:ext>
            </a:extLst>
          </p:cNvPr>
          <p:cNvSpPr txBox="1"/>
          <p:nvPr/>
        </p:nvSpPr>
        <p:spPr>
          <a:xfrm>
            <a:off x="-1518569" y="34595724"/>
            <a:ext cx="2009165" cy="2062103"/>
          </a:xfrm>
          <a:prstGeom prst="rect">
            <a:avLst/>
          </a:prstGeom>
          <a:noFill/>
        </p:spPr>
        <p:txBody>
          <a:bodyPr wrap="square" rtlCol="0">
            <a:spAutoFit/>
          </a:bodyPr>
          <a:lstStyle/>
          <a:p>
            <a:r>
              <a:rPr lang="fr-FR" sz="3200" dirty="0"/>
              <a:t>2- Initialisation des nœuds : </a:t>
            </a:r>
          </a:p>
        </p:txBody>
      </p:sp>
      <p:pic>
        <p:nvPicPr>
          <p:cNvPr id="43" name="Image 42"/>
          <p:cNvPicPr/>
          <p:nvPr/>
        </p:nvPicPr>
        <p:blipFill>
          <a:blip r:embed="rId5"/>
          <a:stretch>
            <a:fillRect/>
          </a:stretch>
        </p:blipFill>
        <p:spPr bwMode="auto">
          <a:xfrm>
            <a:off x="2488173" y="8322646"/>
            <a:ext cx="5797685" cy="1735084"/>
          </a:xfrm>
          <a:prstGeom prst="rect">
            <a:avLst/>
          </a:prstGeom>
          <a:noFill/>
          <a:ln>
            <a:noFill/>
          </a:ln>
          <a:effectLst>
            <a:outerShdw blurRad="63500" sx="102000" sy="102000" algn="ctr" rotWithShape="0">
              <a:prstClr val="black">
                <a:alpha val="40000"/>
              </a:prstClr>
            </a:outerShdw>
          </a:effectLst>
        </p:spPr>
      </p:pic>
      <p:sp>
        <p:nvSpPr>
          <p:cNvPr id="37" name="Rectangle 36"/>
          <p:cNvSpPr/>
          <p:nvPr/>
        </p:nvSpPr>
        <p:spPr>
          <a:xfrm>
            <a:off x="11895994" y="5141963"/>
            <a:ext cx="7494061" cy="461665"/>
          </a:xfrm>
          <a:prstGeom prst="rect">
            <a:avLst/>
          </a:prstGeom>
        </p:spPr>
        <p:txBody>
          <a:bodyPr wrap="square">
            <a:spAutoFit/>
          </a:bodyPr>
          <a:lstStyle/>
          <a:p>
            <a:pPr marL="114300" marR="45720" algn="ctr">
              <a:spcAft>
                <a:spcPts val="0"/>
              </a:spcAft>
            </a:pPr>
            <a:r>
              <a:rPr lang="fr-FR" sz="2400" b="1" cap="small" dirty="0" smtClean="0">
                <a:latin typeface="Georgia" pitchFamily="18" charset="0"/>
              </a:rPr>
              <a:t>2.1Techniques </a:t>
            </a:r>
            <a:r>
              <a:rPr lang="fr-FR" sz="2400" b="1" cap="small" dirty="0" smtClean="0">
                <a:latin typeface="Georgia" pitchFamily="18" charset="0"/>
              </a:rPr>
              <a:t>d’Amélioration Locale</a:t>
            </a:r>
            <a:endParaRPr lang="fr-FR" sz="2400" dirty="0">
              <a:latin typeface="Georgia" pitchFamily="18" charset="0"/>
              <a:ea typeface="Times New Roman" panose="02020603050405020304" pitchFamily="18" charset="0"/>
              <a:cs typeface="Times New Roman" panose="02020603050405020304" pitchFamily="18" charset="0"/>
            </a:endParaRPr>
          </a:p>
        </p:txBody>
      </p:sp>
      <p:pic>
        <p:nvPicPr>
          <p:cNvPr id="44" name="Image 43"/>
          <p:cNvPicPr/>
          <p:nvPr/>
        </p:nvPicPr>
        <p:blipFill>
          <a:blip r:embed="rId6"/>
          <a:srcRect/>
          <a:stretch>
            <a:fillRect/>
          </a:stretch>
        </p:blipFill>
        <p:spPr bwMode="auto">
          <a:xfrm>
            <a:off x="11500781" y="5639146"/>
            <a:ext cx="4107724" cy="1748449"/>
          </a:xfrm>
          <a:prstGeom prst="rect">
            <a:avLst/>
          </a:prstGeom>
          <a:ln>
            <a:noFill/>
          </a:ln>
          <a:effectLst>
            <a:outerShdw blurRad="292100" dist="139700" dir="2700000" algn="tl" rotWithShape="0">
              <a:srgbClr val="333333">
                <a:alpha val="65000"/>
              </a:srgbClr>
            </a:outerShdw>
          </a:effectLst>
        </p:spPr>
      </p:pic>
      <p:pic>
        <p:nvPicPr>
          <p:cNvPr id="48" name="Image 47"/>
          <p:cNvPicPr/>
          <p:nvPr/>
        </p:nvPicPr>
        <p:blipFill>
          <a:blip r:embed="rId7"/>
          <a:srcRect/>
          <a:stretch>
            <a:fillRect/>
          </a:stretch>
        </p:blipFill>
        <p:spPr bwMode="auto">
          <a:xfrm>
            <a:off x="15815286" y="5639146"/>
            <a:ext cx="3884710" cy="1748449"/>
          </a:xfrm>
          <a:prstGeom prst="rect">
            <a:avLst/>
          </a:prstGeom>
          <a:ln>
            <a:noFill/>
          </a:ln>
          <a:effectLst>
            <a:outerShdw blurRad="292100" dist="139700" dir="2700000" algn="tl" rotWithShape="0">
              <a:srgbClr val="333333">
                <a:alpha val="65000"/>
              </a:srgbClr>
            </a:outerShdw>
          </a:effectLst>
        </p:spPr>
      </p:pic>
      <p:sp>
        <p:nvSpPr>
          <p:cNvPr id="50" name="Rectangle 49"/>
          <p:cNvSpPr/>
          <p:nvPr/>
        </p:nvSpPr>
        <p:spPr>
          <a:xfrm>
            <a:off x="11045603" y="7572530"/>
            <a:ext cx="9506911" cy="461665"/>
          </a:xfrm>
          <a:prstGeom prst="rect">
            <a:avLst/>
          </a:prstGeom>
        </p:spPr>
        <p:txBody>
          <a:bodyPr wrap="square">
            <a:spAutoFit/>
          </a:bodyPr>
          <a:lstStyle/>
          <a:p>
            <a:pPr marL="114300" marR="45720" algn="ctr"/>
            <a:r>
              <a:rPr lang="fr-FR" sz="2400" b="1" cap="small" dirty="0" smtClean="0">
                <a:latin typeface="Georgia" pitchFamily="18" charset="0"/>
              </a:rPr>
              <a:t>2.2 </a:t>
            </a:r>
            <a:r>
              <a:rPr lang="fr-FR" sz="2400" b="1" cap="small" dirty="0" smtClean="0">
                <a:latin typeface="Georgia" pitchFamily="18" charset="0"/>
              </a:rPr>
              <a:t>Techniques d’Amélioration par Filtrage Fréquentiel</a:t>
            </a:r>
            <a:endParaRPr lang="en-US" sz="2400" b="1" cap="small" dirty="0" smtClean="0">
              <a:latin typeface="Georgia" pitchFamily="18" charset="0"/>
            </a:endParaRPr>
          </a:p>
        </p:txBody>
      </p:sp>
      <p:pic>
        <p:nvPicPr>
          <p:cNvPr id="8" name="Picture 2"/>
          <p:cNvPicPr>
            <a:picLocks noChangeAspect="1" noChangeArrowheads="1"/>
          </p:cNvPicPr>
          <p:nvPr/>
        </p:nvPicPr>
        <p:blipFill>
          <a:blip r:embed="rId8"/>
          <a:srcRect/>
          <a:stretch>
            <a:fillRect/>
          </a:stretch>
        </p:blipFill>
        <p:spPr bwMode="auto">
          <a:xfrm>
            <a:off x="11500781" y="7993653"/>
            <a:ext cx="4495365" cy="1933383"/>
          </a:xfrm>
          <a:prstGeom prst="rect">
            <a:avLst/>
          </a:prstGeom>
          <a:noFill/>
          <a:ln w="9525">
            <a:noFill/>
            <a:miter lim="800000"/>
            <a:headEnd/>
            <a:tailEnd/>
          </a:ln>
          <a:effectLst/>
        </p:spPr>
      </p:pic>
      <p:pic>
        <p:nvPicPr>
          <p:cNvPr id="1027" name="Picture 3"/>
          <p:cNvPicPr>
            <a:picLocks noChangeAspect="1" noChangeArrowheads="1"/>
          </p:cNvPicPr>
          <p:nvPr/>
        </p:nvPicPr>
        <p:blipFill>
          <a:blip r:embed="rId9"/>
          <a:srcRect/>
          <a:stretch>
            <a:fillRect/>
          </a:stretch>
        </p:blipFill>
        <p:spPr bwMode="auto">
          <a:xfrm>
            <a:off x="15910652" y="8118910"/>
            <a:ext cx="4282224" cy="1969944"/>
          </a:xfrm>
          <a:prstGeom prst="rect">
            <a:avLst/>
          </a:prstGeom>
          <a:noFill/>
          <a:ln w="9525">
            <a:noFill/>
            <a:miter lim="800000"/>
            <a:headEnd/>
            <a:tailEnd/>
          </a:ln>
          <a:effectLst/>
        </p:spPr>
      </p:pic>
      <p:pic>
        <p:nvPicPr>
          <p:cNvPr id="52" name="Image 51"/>
          <p:cNvPicPr/>
          <p:nvPr/>
        </p:nvPicPr>
        <p:blipFill>
          <a:blip r:embed="rId10"/>
          <a:srcRect/>
          <a:stretch>
            <a:fillRect/>
          </a:stretch>
        </p:blipFill>
        <p:spPr bwMode="auto">
          <a:xfrm>
            <a:off x="1062229" y="11026373"/>
            <a:ext cx="4368008" cy="2421939"/>
          </a:xfrm>
          <a:prstGeom prst="rect">
            <a:avLst/>
          </a:prstGeom>
          <a:ln>
            <a:noFill/>
          </a:ln>
          <a:effectLst>
            <a:outerShdw blurRad="292100" dist="139700" dir="2700000" algn="tl" rotWithShape="0">
              <a:srgbClr val="333333">
                <a:alpha val="65000"/>
              </a:srgbClr>
            </a:outerShdw>
          </a:effectLst>
        </p:spPr>
      </p:pic>
      <p:sp>
        <p:nvSpPr>
          <p:cNvPr id="54" name="Rectangle 53"/>
          <p:cNvSpPr/>
          <p:nvPr/>
        </p:nvSpPr>
        <p:spPr>
          <a:xfrm>
            <a:off x="4208753" y="10370548"/>
            <a:ext cx="11606533" cy="523220"/>
          </a:xfrm>
          <a:prstGeom prst="rect">
            <a:avLst/>
          </a:prstGeom>
          <a:solidFill>
            <a:schemeClr val="bg1"/>
          </a:solidFill>
        </p:spPr>
        <p:txBody>
          <a:bodyPr wrap="square">
            <a:spAutoFit/>
          </a:bodyPr>
          <a:lstStyle/>
          <a:p>
            <a:pPr marR="45720" algn="ctr"/>
            <a:r>
              <a:rPr lang="fr-FR" sz="2800" b="1" cap="small" dirty="0" smtClean="0">
                <a:latin typeface="Georgia" pitchFamily="18" charset="0"/>
              </a:rPr>
              <a:t>2. 3 Techniques </a:t>
            </a:r>
            <a:r>
              <a:rPr lang="fr-FR" sz="2800" b="1" cap="small" dirty="0" smtClean="0">
                <a:latin typeface="Georgia" pitchFamily="18" charset="0"/>
              </a:rPr>
              <a:t>d’Amélioration par Les </a:t>
            </a:r>
            <a:r>
              <a:rPr lang="fr-FR" sz="2800" b="1" cap="small" dirty="0" smtClean="0">
                <a:latin typeface="Georgia" pitchFamily="18" charset="0"/>
              </a:rPr>
              <a:t>Techniques avancées </a:t>
            </a:r>
            <a:endParaRPr lang="en-US" sz="2800" b="1" cap="small" dirty="0" smtClean="0">
              <a:latin typeface="Georgia" pitchFamily="18" charset="0"/>
            </a:endParaRPr>
          </a:p>
        </p:txBody>
      </p:sp>
      <p:sp>
        <p:nvSpPr>
          <p:cNvPr id="57" name="Rectangle 56"/>
          <p:cNvSpPr/>
          <p:nvPr/>
        </p:nvSpPr>
        <p:spPr>
          <a:xfrm>
            <a:off x="648348" y="2081442"/>
            <a:ext cx="4197561" cy="1840953"/>
          </a:xfrm>
          <a:prstGeom prst="rect">
            <a:avLst/>
          </a:prstGeom>
        </p:spPr>
        <p:txBody>
          <a:bodyPr wrap="square">
            <a:spAutoFit/>
          </a:bodyPr>
          <a:lstStyle/>
          <a:p>
            <a:pPr>
              <a:lnSpc>
                <a:spcPct val="150000"/>
              </a:lnSpc>
            </a:pPr>
            <a:r>
              <a:rPr lang="fr-FR" sz="2400" b="1" dirty="0" smtClean="0">
                <a:latin typeface="Georgia" pitchFamily="18" charset="0"/>
                <a:cs typeface="Times New Roman" panose="02020603050405020304" pitchFamily="18" charset="0"/>
              </a:rPr>
              <a:t>Présenté par </a:t>
            </a:r>
            <a:r>
              <a:rPr lang="fr-FR" sz="2400" b="1" dirty="0" smtClean="0">
                <a:latin typeface="Georgia" pitchFamily="18" charset="0"/>
                <a:cs typeface="Times New Roman" panose="02020603050405020304" pitchFamily="18" charset="0"/>
              </a:rPr>
              <a:t>:</a:t>
            </a:r>
          </a:p>
          <a:p>
            <a:pPr>
              <a:lnSpc>
                <a:spcPct val="150000"/>
              </a:lnSpc>
              <a:spcBef>
                <a:spcPts val="600"/>
              </a:spcBef>
              <a:spcAft>
                <a:spcPts val="600"/>
              </a:spcAft>
            </a:pPr>
            <a:r>
              <a:rPr lang="fr-FR" sz="2400" b="1" dirty="0" smtClean="0">
                <a:latin typeface="Georgia" pitchFamily="18" charset="0"/>
                <a:cs typeface="Times New Roman" panose="02020603050405020304" pitchFamily="18" charset="0"/>
              </a:rPr>
              <a:t> </a:t>
            </a:r>
            <a:r>
              <a:rPr lang="fr-FR" sz="2400" b="1" dirty="0" err="1" smtClean="0">
                <a:latin typeface="Georgia" pitchFamily="18" charset="0"/>
                <a:cs typeface="Times New Roman" panose="02020603050405020304" pitchFamily="18" charset="0"/>
              </a:rPr>
              <a:t>Chaoufi</a:t>
            </a:r>
            <a:r>
              <a:rPr lang="fr-FR" sz="2400" b="1" dirty="0" smtClean="0">
                <a:latin typeface="Georgia" pitchFamily="18" charset="0"/>
                <a:cs typeface="Times New Roman" panose="02020603050405020304" pitchFamily="18" charset="0"/>
              </a:rPr>
              <a:t> Brahim </a:t>
            </a:r>
            <a:r>
              <a:rPr lang="fr-FR" sz="2400" b="1" dirty="0" smtClean="0">
                <a:latin typeface="Georgia" pitchFamily="18" charset="0"/>
                <a:cs typeface="Times New Roman" panose="02020603050405020304" pitchFamily="18" charset="0"/>
              </a:rPr>
              <a:t> </a:t>
            </a:r>
            <a:r>
              <a:rPr lang="fr-FR" sz="2400" b="1" dirty="0" err="1" smtClean="0">
                <a:latin typeface="Georgia" pitchFamily="18" charset="0"/>
                <a:cs typeface="Times New Roman" panose="02020603050405020304" pitchFamily="18" charset="0"/>
              </a:rPr>
              <a:t>Benouahdi</a:t>
            </a:r>
            <a:r>
              <a:rPr lang="fr-FR" sz="2400" b="1" dirty="0" smtClean="0">
                <a:latin typeface="Georgia" pitchFamily="18" charset="0"/>
                <a:cs typeface="Times New Roman" panose="02020603050405020304" pitchFamily="18" charset="0"/>
              </a:rPr>
              <a:t> </a:t>
            </a:r>
            <a:r>
              <a:rPr lang="fr-FR" sz="2400" b="1" dirty="0" err="1" smtClean="0">
                <a:latin typeface="Georgia" pitchFamily="18" charset="0"/>
                <a:cs typeface="Times New Roman" panose="02020603050405020304" pitchFamily="18" charset="0"/>
              </a:rPr>
              <a:t>Abdelouab</a:t>
            </a:r>
            <a:endParaRPr lang="en-US" sz="2400" dirty="0">
              <a:latin typeface="Georgia" pitchFamily="18" charset="0"/>
            </a:endParaRPr>
          </a:p>
        </p:txBody>
      </p:sp>
      <p:pic>
        <p:nvPicPr>
          <p:cNvPr id="60" name="Image 59"/>
          <p:cNvPicPr/>
          <p:nvPr/>
        </p:nvPicPr>
        <p:blipFill>
          <a:blip r:embed="rId11" cstate="print"/>
          <a:srcRect/>
          <a:stretch>
            <a:fillRect/>
          </a:stretch>
        </p:blipFill>
        <p:spPr bwMode="auto">
          <a:xfrm>
            <a:off x="15810077" y="11206586"/>
            <a:ext cx="4478694" cy="2270831"/>
          </a:xfrm>
          <a:prstGeom prst="rect">
            <a:avLst/>
          </a:prstGeom>
          <a:ln>
            <a:noFill/>
          </a:ln>
          <a:effectLst>
            <a:outerShdw blurRad="63500" sx="102000" sy="102000" algn="ctr" rotWithShape="0">
              <a:prstClr val="black">
                <a:alpha val="40000"/>
              </a:prstClr>
            </a:outerShdw>
          </a:effectLst>
        </p:spPr>
      </p:pic>
      <p:sp>
        <p:nvSpPr>
          <p:cNvPr id="61" name="Rectangle 60"/>
          <p:cNvSpPr/>
          <p:nvPr/>
        </p:nvSpPr>
        <p:spPr>
          <a:xfrm>
            <a:off x="5551934" y="11206587"/>
            <a:ext cx="5307712" cy="2246769"/>
          </a:xfrm>
          <a:prstGeom prst="rect">
            <a:avLst/>
          </a:prstGeom>
          <a:solidFill>
            <a:schemeClr val="bg1"/>
          </a:solidFill>
          <a:ln>
            <a:solidFill>
              <a:schemeClr val="accent1">
                <a:lumMod val="75000"/>
              </a:schemeClr>
            </a:solidFill>
          </a:ln>
        </p:spPr>
        <p:txBody>
          <a:bodyPr wrap="square">
            <a:spAutoFit/>
          </a:bodyPr>
          <a:lstStyle/>
          <a:p>
            <a:pPr algn="just"/>
            <a:r>
              <a:rPr lang="fr-FR" sz="2000" b="1" dirty="0" smtClean="0">
                <a:latin typeface="Georgia" pitchFamily="18" charset="0"/>
              </a:rPr>
              <a:t>Le CNN est excellent pour exploiter le local, mais aveugle au global. Pour surmonter cette rigidité spatiale, on se tourne vers les Graph Neural Networks (GNN), capables de modéliser des relations personnalisées entre pixels ou régions, au-delà de la grille d'image </a:t>
            </a:r>
            <a:endParaRPr lang="en-US" sz="2000" b="1" dirty="0">
              <a:latin typeface="Georgia" pitchFamily="18" charset="0"/>
            </a:endParaRPr>
          </a:p>
        </p:txBody>
      </p:sp>
      <p:pic>
        <p:nvPicPr>
          <p:cNvPr id="62" name="Image 61"/>
          <p:cNvPicPr/>
          <p:nvPr/>
        </p:nvPicPr>
        <p:blipFill>
          <a:blip r:embed="rId12" cstate="print"/>
          <a:srcRect/>
          <a:stretch>
            <a:fillRect/>
          </a:stretch>
        </p:blipFill>
        <p:spPr bwMode="auto">
          <a:xfrm>
            <a:off x="11021930" y="11206586"/>
            <a:ext cx="4586575" cy="2246769"/>
          </a:xfrm>
          <a:prstGeom prst="rect">
            <a:avLst/>
          </a:prstGeom>
          <a:ln>
            <a:noFill/>
          </a:ln>
          <a:effectLst>
            <a:outerShdw blurRad="63500" sx="102000" sy="102000" algn="ctr" rotWithShape="0">
              <a:prstClr val="black">
                <a:alpha val="40000"/>
              </a:prstClr>
            </a:outerShdw>
          </a:effectLst>
        </p:spPr>
      </p:pic>
      <p:sp>
        <p:nvSpPr>
          <p:cNvPr id="63" name="Rectangle 62"/>
          <p:cNvSpPr/>
          <p:nvPr/>
        </p:nvSpPr>
        <p:spPr>
          <a:xfrm rot="5400000" flipH="1">
            <a:off x="10568597" y="4434372"/>
            <a:ext cx="45719" cy="19202836"/>
          </a:xfrm>
          <a:prstGeom prst="rect">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fr-FR" dirty="0">
              <a:ln w="76200">
                <a:solidFill>
                  <a:schemeClr val="tx1"/>
                </a:solidFill>
              </a:ln>
            </a:endParaRPr>
          </a:p>
        </p:txBody>
      </p:sp>
      <p:grpSp>
        <p:nvGrpSpPr>
          <p:cNvPr id="71" name="Groupe 70"/>
          <p:cNvGrpSpPr/>
          <p:nvPr/>
        </p:nvGrpSpPr>
        <p:grpSpPr>
          <a:xfrm>
            <a:off x="443523" y="15207908"/>
            <a:ext cx="9589496" cy="13653845"/>
            <a:chOff x="443523" y="14331608"/>
            <a:chExt cx="9589496" cy="13653845"/>
          </a:xfrm>
        </p:grpSpPr>
        <p:sp>
          <p:nvSpPr>
            <p:cNvPr id="13" name="Rectangle 12"/>
            <p:cNvSpPr/>
            <p:nvPr/>
          </p:nvSpPr>
          <p:spPr>
            <a:xfrm>
              <a:off x="443523" y="14347359"/>
              <a:ext cx="5108411" cy="3046988"/>
            </a:xfrm>
            <a:prstGeom prst="rect">
              <a:avLst/>
            </a:prstGeom>
          </p:spPr>
          <p:txBody>
            <a:bodyPr wrap="square">
              <a:spAutoFit/>
            </a:bodyPr>
            <a:lstStyle/>
            <a:p>
              <a:pPr algn="justLow"/>
              <a:r>
                <a:rPr lang="fr-FR" sz="2400" b="1" spc="-110" dirty="0" smtClean="0">
                  <a:latin typeface="Times New Roman" pitchFamily="18" charset="0"/>
                  <a:cs typeface="Times New Roman" pitchFamily="18" charset="0"/>
                </a:rPr>
                <a:t>1. </a:t>
              </a:r>
              <a:r>
                <a:rPr lang="fr-FR" sz="2400" b="1" spc="-110" dirty="0" smtClean="0">
                  <a:latin typeface="Georgia" pitchFamily="18" charset="0"/>
                </a:rPr>
                <a:t>Construction </a:t>
              </a:r>
              <a:r>
                <a:rPr lang="fr-FR" sz="2400" b="1" spc="-110" dirty="0">
                  <a:latin typeface="Georgia" pitchFamily="18" charset="0"/>
                </a:rPr>
                <a:t>du graphe : On </a:t>
              </a:r>
              <a:r>
                <a:rPr lang="fr-FR" sz="2400" b="1" spc="-110" dirty="0" smtClean="0">
                  <a:latin typeface="Georgia" pitchFamily="18" charset="0"/>
                </a:rPr>
                <a:t>transforme </a:t>
              </a:r>
              <a:r>
                <a:rPr lang="fr-FR" sz="2400" b="1" spc="-110" dirty="0">
                  <a:latin typeface="Georgia" pitchFamily="18" charset="0"/>
                </a:rPr>
                <a:t>les données d’image en un graphe, où chaque nœud représente un pixel, un </a:t>
              </a:r>
              <a:r>
                <a:rPr lang="fr-FR" sz="2400" b="1" spc="-110" dirty="0" err="1">
                  <a:latin typeface="Georgia" pitchFamily="18" charset="0"/>
                </a:rPr>
                <a:t>superpixel</a:t>
              </a:r>
              <a:r>
                <a:rPr lang="fr-FR" sz="2400" b="1" spc="-110" dirty="0">
                  <a:latin typeface="Georgia" pitchFamily="18" charset="0"/>
                </a:rPr>
                <a:t> ou une région, et les arêtes représentent les relations entre ces nœuds (proximité spatiale, similarité de caractéristiques</a:t>
              </a:r>
              <a:r>
                <a:rPr lang="fr-FR" sz="2400" b="1" spc="-110" dirty="0" smtClean="0">
                  <a:latin typeface="Georgia" pitchFamily="18" charset="0"/>
                </a:rPr>
                <a:t>,....).</a:t>
              </a:r>
              <a:endParaRPr lang="fr-FR" sz="2000" b="1" spc="-110" dirty="0">
                <a:latin typeface="Georgia"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xmlns="" id="{9358B131-38F9-409C-6BD6-7702FF3D3468}"/>
                </a:ext>
              </a:extLst>
            </p:cNvPr>
            <p:cNvPicPr>
              <a:picLocks noChangeAspect="1" noChangeArrowheads="1"/>
            </p:cNvPicPr>
            <p:nvPr/>
          </p:nvPicPr>
          <p:blipFill>
            <a:blip r:embed="rId13" cstate="print">
              <a:extLst>
                <a:ext uri="{28A0092B-C50C-407E-A947-70E740481C1C}">
                  <a14:useLocalDpi xmlns:a14="http://schemas.microsoft.com/office/drawing/2010/main" xmlns="" val="0"/>
                </a:ext>
              </a:extLst>
            </a:blip>
            <a:srcRect/>
            <a:stretch>
              <a:fillRect/>
            </a:stretch>
          </p:blipFill>
          <p:spPr bwMode="auto">
            <a:xfrm>
              <a:off x="5745794" y="14331608"/>
              <a:ext cx="3845858" cy="2839221"/>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a:extLst>
              <a:ext uri="{909E8E84-426E-40DD-AFC4-6F175D3DCCD1}">
                <a14:hiddenFill xmlns:a14="http://schemas.microsoft.com/office/drawing/2010/main" xmlns="">
                  <a:solidFill>
                    <a:srgbClr val="FFFFFF"/>
                  </a:solidFill>
                </a14:hiddenFill>
              </a:ext>
            </a:extLst>
          </p:spPr>
        </p:pic>
        <p:pic>
          <p:nvPicPr>
            <p:cNvPr id="1028" name="Picture 4">
              <a:extLst>
                <a:ext uri="{FF2B5EF4-FFF2-40B4-BE49-F238E27FC236}">
                  <a16:creationId xmlns:a16="http://schemas.microsoft.com/office/drawing/2014/main" xmlns="" id="{9584F416-57DF-18CE-7459-6148917B58B5}"/>
                </a:ext>
              </a:extLst>
            </p:cNvPr>
            <p:cNvPicPr>
              <a:picLocks noChangeAspect="1" noChangeArrowheads="1"/>
            </p:cNvPicPr>
            <p:nvPr/>
          </p:nvPicPr>
          <p:blipFill>
            <a:blip r:embed="rId14" cstate="print">
              <a:extLst>
                <a:ext uri="{28A0092B-C50C-407E-A947-70E740481C1C}">
                  <a14:useLocalDpi xmlns:a14="http://schemas.microsoft.com/office/drawing/2010/main" xmlns="" val="0"/>
                </a:ext>
              </a:extLst>
            </a:blip>
            <a:srcRect/>
            <a:stretch>
              <a:fillRect/>
            </a:stretch>
          </p:blipFill>
          <p:spPr bwMode="auto">
            <a:xfrm>
              <a:off x="5808166" y="17593535"/>
              <a:ext cx="3783486" cy="201122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a:extLst>
              <a:ext uri="{909E8E84-426E-40DD-AFC4-6F175D3DCCD1}">
                <a14:hiddenFill xmlns:a14="http://schemas.microsoft.com/office/drawing/2010/main" xmlns="">
                  <a:solidFill>
                    <a:srgbClr val="FFFFFF"/>
                  </a:solidFill>
                </a14:hiddenFill>
              </a:ext>
            </a:extLst>
          </p:spPr>
        </p:pic>
        <p:sp>
          <p:nvSpPr>
            <p:cNvPr id="18" name="TextBox 17">
              <a:extLst>
                <a:ext uri="{FF2B5EF4-FFF2-40B4-BE49-F238E27FC236}">
                  <a16:creationId xmlns:a16="http://schemas.microsoft.com/office/drawing/2014/main" xmlns="" id="{BE9AFC54-3F18-469D-F7F6-15EDA09604B5}"/>
                </a:ext>
              </a:extLst>
            </p:cNvPr>
            <p:cNvSpPr txBox="1"/>
            <p:nvPr/>
          </p:nvSpPr>
          <p:spPr>
            <a:xfrm>
              <a:off x="673020" y="17593535"/>
              <a:ext cx="5031016" cy="2369880"/>
            </a:xfrm>
            <a:prstGeom prst="rect">
              <a:avLst/>
            </a:prstGeom>
            <a:noFill/>
          </p:spPr>
          <p:txBody>
            <a:bodyPr wrap="square" rtlCol="0">
              <a:spAutoFit/>
            </a:bodyPr>
            <a:lstStyle/>
            <a:p>
              <a:pPr algn="just"/>
              <a:r>
                <a:rPr lang="fr-FR" sz="2800" b="1" dirty="0" smtClean="0">
                  <a:latin typeface="Times New Roman" pitchFamily="18" charset="0"/>
                  <a:cs typeface="Times New Roman" pitchFamily="18" charset="0"/>
                </a:rPr>
                <a:t>2.</a:t>
              </a:r>
              <a:r>
                <a:rPr lang="fr-FR" sz="2400" b="1" dirty="0" smtClean="0">
                  <a:latin typeface="Georgia" pitchFamily="18" charset="0"/>
                </a:rPr>
                <a:t> Initialisation </a:t>
              </a:r>
              <a:r>
                <a:rPr lang="fr-FR" sz="2400" b="1" dirty="0">
                  <a:latin typeface="Georgia" pitchFamily="18" charset="0"/>
                </a:rPr>
                <a:t>des </a:t>
              </a:r>
              <a:r>
                <a:rPr lang="fr-FR" sz="2400" b="1" dirty="0" smtClean="0">
                  <a:latin typeface="Georgia" pitchFamily="18" charset="0"/>
                </a:rPr>
                <a:t>nœuds: </a:t>
              </a:r>
              <a:r>
                <a:rPr lang="fr-FR" sz="2400" b="1" dirty="0">
                  <a:latin typeface="Georgia" pitchFamily="18" charset="0"/>
                </a:rPr>
                <a:t>Chaque nœud est associé à un vecteur de caractéristiques initiales (par exemple, la couleur, la texture ou des descripteurs appris).</a:t>
              </a:r>
              <a:endParaRPr lang="fr-FR" sz="1400" b="1" dirty="0">
                <a:latin typeface="Georgia" pitchFamily="18" charset="0"/>
              </a:endParaRPr>
            </a:p>
          </p:txBody>
        </p:sp>
        <p:sp>
          <p:nvSpPr>
            <p:cNvPr id="64" name="TextBox 19">
              <a:extLst>
                <a:ext uri="{FF2B5EF4-FFF2-40B4-BE49-F238E27FC236}">
                  <a16:creationId xmlns:a16="http://schemas.microsoft.com/office/drawing/2014/main" xmlns="" id="{7D998B57-DDE3-E915-C70F-E83BD92185B1}"/>
                </a:ext>
              </a:extLst>
            </p:cNvPr>
            <p:cNvSpPr txBox="1"/>
            <p:nvPr/>
          </p:nvSpPr>
          <p:spPr>
            <a:xfrm>
              <a:off x="655584" y="20213053"/>
              <a:ext cx="5056330" cy="1938992"/>
            </a:xfrm>
            <a:prstGeom prst="rect">
              <a:avLst/>
            </a:prstGeom>
            <a:noFill/>
          </p:spPr>
          <p:txBody>
            <a:bodyPr wrap="square" rtlCol="0">
              <a:spAutoFit/>
            </a:bodyPr>
            <a:lstStyle/>
            <a:p>
              <a:pPr algn="just"/>
              <a:r>
                <a:rPr lang="fr-FR" sz="2400" b="1" dirty="0">
                  <a:latin typeface="Georgia" pitchFamily="18" charset="0"/>
                </a:rPr>
                <a:t>3- Propagation des messages : Chaque nœud échange des informations avec ses voisins via les arêtes, en envoyant et recevant des « messages ».</a:t>
              </a:r>
            </a:p>
          </p:txBody>
        </p:sp>
        <p:pic>
          <p:nvPicPr>
            <p:cNvPr id="65" name="Picture 6">
              <a:extLst>
                <a:ext uri="{FF2B5EF4-FFF2-40B4-BE49-F238E27FC236}">
                  <a16:creationId xmlns:a16="http://schemas.microsoft.com/office/drawing/2014/main" xmlns="" id="{1A1A97A8-8ED4-4BAE-1177-FD92F3B097F9}"/>
                </a:ext>
              </a:extLst>
            </p:cNvPr>
            <p:cNvPicPr>
              <a:picLocks noChangeAspect="1" noChangeArrowheads="1"/>
            </p:cNvPicPr>
            <p:nvPr/>
          </p:nvPicPr>
          <p:blipFill>
            <a:blip r:embed="rId15" cstate="print">
              <a:extLst>
                <a:ext uri="{28A0092B-C50C-407E-A947-70E740481C1C}">
                  <a14:useLocalDpi xmlns:a14="http://schemas.microsoft.com/office/drawing/2010/main" xmlns="" val="0"/>
                </a:ext>
              </a:extLst>
            </a:blip>
            <a:srcRect/>
            <a:stretch>
              <a:fillRect/>
            </a:stretch>
          </p:blipFill>
          <p:spPr bwMode="auto">
            <a:xfrm>
              <a:off x="5808166" y="19963415"/>
              <a:ext cx="3783486" cy="2324523"/>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a:extLst>
              <a:ext uri="{909E8E84-426E-40DD-AFC4-6F175D3DCCD1}">
                <a14:hiddenFill xmlns:a14="http://schemas.microsoft.com/office/drawing/2010/main" xmlns="">
                  <a:solidFill>
                    <a:srgbClr val="FFFFFF"/>
                  </a:solidFill>
                </a14:hiddenFill>
              </a:ext>
            </a:extLst>
          </p:spPr>
        </p:pic>
        <p:sp>
          <p:nvSpPr>
            <p:cNvPr id="66" name="TextBox 21">
              <a:extLst>
                <a:ext uri="{FF2B5EF4-FFF2-40B4-BE49-F238E27FC236}">
                  <a16:creationId xmlns:a16="http://schemas.microsoft.com/office/drawing/2014/main" xmlns="" id="{0513EFDC-4B5E-DE0F-BACA-99FF413BB942}"/>
                </a:ext>
              </a:extLst>
            </p:cNvPr>
            <p:cNvSpPr txBox="1"/>
            <p:nvPr/>
          </p:nvSpPr>
          <p:spPr>
            <a:xfrm>
              <a:off x="648349" y="22317109"/>
              <a:ext cx="4903585" cy="2308324"/>
            </a:xfrm>
            <a:prstGeom prst="rect">
              <a:avLst/>
            </a:prstGeom>
            <a:noFill/>
          </p:spPr>
          <p:txBody>
            <a:bodyPr wrap="square" rtlCol="0">
              <a:spAutoFit/>
            </a:bodyPr>
            <a:lstStyle/>
            <a:p>
              <a:pPr algn="just"/>
              <a:r>
                <a:rPr lang="fr-FR" sz="2400" b="1" dirty="0">
                  <a:latin typeface="Georgia" pitchFamily="18" charset="0"/>
                </a:rPr>
                <a:t>4-Mise à jour des nœuds : Chaque nœud met à jour son vecteur de caractéristiques en combinant ses propres informations avec celles reçues de ses voisins.</a:t>
              </a:r>
            </a:p>
          </p:txBody>
        </p:sp>
        <p:pic>
          <p:nvPicPr>
            <p:cNvPr id="67" name="Picture 45" descr="A diagram of a diagram of a person's relationship&#10;&#10;AI-generated content may be incorrect.">
              <a:extLst>
                <a:ext uri="{FF2B5EF4-FFF2-40B4-BE49-F238E27FC236}">
                  <a16:creationId xmlns:a16="http://schemas.microsoft.com/office/drawing/2014/main" xmlns="" id="{C08802B3-B784-39CF-02D8-4100B45F3D3D}"/>
                </a:ext>
              </a:extLst>
            </p:cNvPr>
            <p:cNvPicPr>
              <a:picLocks noChangeAspect="1"/>
            </p:cNvPicPr>
            <p:nvPr/>
          </p:nvPicPr>
          <p:blipFill>
            <a:blip r:embed="rId16" cstate="print">
              <a:extLst>
                <a:ext uri="{28A0092B-C50C-407E-A947-70E740481C1C}">
                  <a14:useLocalDpi xmlns:a14="http://schemas.microsoft.com/office/drawing/2010/main" xmlns="" val="0"/>
                </a:ext>
              </a:extLst>
            </a:blip>
            <a:stretch>
              <a:fillRect/>
            </a:stretch>
          </p:blipFill>
          <p:spPr>
            <a:xfrm>
              <a:off x="5745794" y="22647889"/>
              <a:ext cx="3845858" cy="1977544"/>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pic>
        <p:sp>
          <p:nvSpPr>
            <p:cNvPr id="68" name="TextBox 46">
              <a:extLst>
                <a:ext uri="{FF2B5EF4-FFF2-40B4-BE49-F238E27FC236}">
                  <a16:creationId xmlns:a16="http://schemas.microsoft.com/office/drawing/2014/main" xmlns="" id="{8A42F564-3D3F-A86A-4B56-6F4FA420C95A}"/>
                </a:ext>
              </a:extLst>
            </p:cNvPr>
            <p:cNvSpPr txBox="1"/>
            <p:nvPr/>
          </p:nvSpPr>
          <p:spPr>
            <a:xfrm>
              <a:off x="525780" y="24918949"/>
              <a:ext cx="5186134" cy="2677656"/>
            </a:xfrm>
            <a:prstGeom prst="rect">
              <a:avLst/>
            </a:prstGeom>
            <a:noFill/>
          </p:spPr>
          <p:txBody>
            <a:bodyPr wrap="square" rtlCol="0">
              <a:spAutoFit/>
            </a:bodyPr>
            <a:lstStyle/>
            <a:p>
              <a:pPr algn="just"/>
              <a:r>
                <a:rPr lang="fr-FR" sz="2400" b="1" dirty="0">
                  <a:latin typeface="Georgia" pitchFamily="18" charset="0"/>
                </a:rPr>
                <a:t>6-Répétition des échanges : Ces étapes de propagation et de mise à jour sont répétées plusieurs fois (couches de GNN) pour permettre au réseau de capturer des relations à longue distance dans le graphe. </a:t>
              </a:r>
            </a:p>
          </p:txBody>
        </p:sp>
        <p:pic>
          <p:nvPicPr>
            <p:cNvPr id="69" name="Picture 48" descr="A diagram of a graph&#10;&#10;AI-generated content may be incorrect.">
              <a:extLst>
                <a:ext uri="{FF2B5EF4-FFF2-40B4-BE49-F238E27FC236}">
                  <a16:creationId xmlns:a16="http://schemas.microsoft.com/office/drawing/2014/main" xmlns="" id="{1D8CB894-378E-E592-2D86-AFED0E9747A7}"/>
                </a:ext>
              </a:extLst>
            </p:cNvPr>
            <p:cNvPicPr>
              <a:picLocks noChangeAspect="1"/>
            </p:cNvPicPr>
            <p:nvPr/>
          </p:nvPicPr>
          <p:blipFill>
            <a:blip r:embed="rId17" cstate="print">
              <a:extLst>
                <a:ext uri="{28A0092B-C50C-407E-A947-70E740481C1C}">
                  <a14:useLocalDpi xmlns:a14="http://schemas.microsoft.com/office/drawing/2010/main" xmlns="" val="0"/>
                </a:ext>
              </a:extLst>
            </a:blip>
            <a:stretch>
              <a:fillRect/>
            </a:stretch>
          </p:blipFill>
          <p:spPr>
            <a:xfrm>
              <a:off x="5808166" y="25085143"/>
              <a:ext cx="3783486" cy="2246769"/>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pic>
        <p:sp>
          <p:nvSpPr>
            <p:cNvPr id="70" name="Rectangle 69"/>
            <p:cNvSpPr/>
            <p:nvPr/>
          </p:nvSpPr>
          <p:spPr>
            <a:xfrm>
              <a:off x="443523" y="14331608"/>
              <a:ext cx="9589496" cy="13653845"/>
            </a:xfrm>
            <a:prstGeom prst="rect">
              <a:avLst/>
            </a:prstGeom>
            <a:solidFill>
              <a:schemeClr val="accent1">
                <a:alpha val="3000"/>
              </a:schemeClr>
            </a:solidFill>
            <a:ln>
              <a:solidFill>
                <a:schemeClr val="accent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Rectangle 71"/>
          <p:cNvSpPr/>
          <p:nvPr/>
        </p:nvSpPr>
        <p:spPr>
          <a:xfrm>
            <a:off x="461726" y="14392315"/>
            <a:ext cx="9218165" cy="70788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fr-FR" sz="4000" cap="small" dirty="0" smtClean="0">
                <a:latin typeface="Times New Roman" panose="02020603050405020304" pitchFamily="18" charset="0"/>
                <a:cs typeface="Times New Roman" panose="02020603050405020304" pitchFamily="18" charset="0"/>
              </a:rPr>
              <a:t>3</a:t>
            </a:r>
            <a:r>
              <a:rPr lang="fr-FR" sz="3800" cap="small" dirty="0" smtClean="0">
                <a:latin typeface="Times New Roman" panose="02020603050405020304" pitchFamily="18" charset="0"/>
                <a:cs typeface="Times New Roman" panose="02020603050405020304" pitchFamily="18" charset="0"/>
              </a:rPr>
              <a:t>. Principe </a:t>
            </a:r>
            <a:r>
              <a:rPr lang="fr-FR" sz="3800" cap="small" dirty="0" smtClean="0">
                <a:latin typeface="Times New Roman" panose="02020603050405020304" pitchFamily="18" charset="0"/>
                <a:cs typeface="Times New Roman" panose="02020603050405020304" pitchFamily="18" charset="0"/>
              </a:rPr>
              <a:t>De Fonctionnement Des </a:t>
            </a:r>
            <a:r>
              <a:rPr lang="fr-FR" sz="3800" cap="small" dirty="0" err="1" smtClean="0">
                <a:latin typeface="Times New Roman" panose="02020603050405020304" pitchFamily="18" charset="0"/>
                <a:cs typeface="Times New Roman" panose="02020603050405020304" pitchFamily="18" charset="0"/>
              </a:rPr>
              <a:t>GNNs</a:t>
            </a:r>
            <a:endParaRPr lang="en-US" sz="3800" cap="small" dirty="0" smtClean="0">
              <a:latin typeface="Times New Roman" panose="02020603050405020304" pitchFamily="18" charset="0"/>
              <a:cs typeface="Times New Roman" panose="02020603050405020304" pitchFamily="18" charset="0"/>
            </a:endParaRPr>
          </a:p>
        </p:txBody>
      </p:sp>
      <p:pic>
        <p:nvPicPr>
          <p:cNvPr id="10" name="Picture 4"/>
          <p:cNvPicPr>
            <a:picLocks noChangeAspect="1" noChangeArrowheads="1"/>
          </p:cNvPicPr>
          <p:nvPr/>
        </p:nvPicPr>
        <p:blipFill>
          <a:blip r:embed="rId18"/>
          <a:srcRect/>
          <a:stretch>
            <a:fillRect/>
          </a:stretch>
        </p:blipFill>
        <p:spPr bwMode="auto">
          <a:xfrm>
            <a:off x="10600880" y="15222014"/>
            <a:ext cx="9781050" cy="2811508"/>
          </a:xfrm>
          <a:prstGeom prst="rect">
            <a:avLst/>
          </a:prstGeom>
          <a:noFill/>
          <a:ln w="9525">
            <a:solidFill>
              <a:schemeClr val="accent1">
                <a:lumMod val="75000"/>
              </a:schemeClr>
            </a:solidFill>
            <a:miter lim="800000"/>
            <a:headEnd/>
            <a:tailEnd/>
          </a:ln>
          <a:effectLst/>
        </p:spPr>
      </p:pic>
      <p:sp>
        <p:nvSpPr>
          <p:cNvPr id="73" name="Rectangle 10"/>
          <p:cNvSpPr>
            <a:spLocks noChangeArrowheads="1"/>
          </p:cNvSpPr>
          <p:nvPr/>
        </p:nvSpPr>
        <p:spPr bwMode="auto">
          <a:xfrm>
            <a:off x="10600881" y="14331787"/>
            <a:ext cx="9360000" cy="707886"/>
          </a:xfrm>
          <a:prstGeom prst="rect">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a:solidFill>
              <a:schemeClr val="accent1">
                <a:lumMod val="75000"/>
              </a:schemeClr>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4000" cap="small" dirty="0" smtClean="0">
                <a:latin typeface="Times New Roman" panose="02020603050405020304" pitchFamily="18" charset="0"/>
                <a:cs typeface="Times New Roman" panose="02020603050405020304" pitchFamily="18" charset="0"/>
              </a:rPr>
              <a:t>4. Tests et </a:t>
            </a:r>
            <a:r>
              <a:rPr lang="en-US" sz="4000" cap="small" dirty="0" err="1" smtClean="0">
                <a:latin typeface="Times New Roman" panose="02020603050405020304" pitchFamily="18" charset="0"/>
                <a:cs typeface="Times New Roman" panose="02020603050405020304" pitchFamily="18" charset="0"/>
              </a:rPr>
              <a:t>resultats</a:t>
            </a:r>
            <a:endParaRPr lang="en-US" sz="4000" cap="small" dirty="0">
              <a:latin typeface="Times New Roman" panose="02020603050405020304" pitchFamily="18" charset="0"/>
              <a:cs typeface="Times New Roman" panose="02020603050405020304" pitchFamily="18" charset="0"/>
            </a:endParaRPr>
          </a:p>
        </p:txBody>
      </p:sp>
      <p:pic>
        <p:nvPicPr>
          <p:cNvPr id="1029" name="Picture 5"/>
          <p:cNvPicPr>
            <a:picLocks noChangeAspect="1" noChangeArrowheads="1"/>
          </p:cNvPicPr>
          <p:nvPr/>
        </p:nvPicPr>
        <p:blipFill>
          <a:blip r:embed="rId19"/>
          <a:srcRect/>
          <a:stretch>
            <a:fillRect/>
          </a:stretch>
        </p:blipFill>
        <p:spPr bwMode="auto">
          <a:xfrm>
            <a:off x="10658996" y="18192095"/>
            <a:ext cx="9722934" cy="1618406"/>
          </a:xfrm>
          <a:prstGeom prst="rect">
            <a:avLst/>
          </a:prstGeom>
          <a:noFill/>
          <a:ln w="9525">
            <a:solidFill>
              <a:schemeClr val="accent1">
                <a:lumMod val="75000"/>
              </a:schemeClr>
            </a:solidFill>
            <a:miter lim="800000"/>
            <a:headEnd/>
            <a:tailEnd/>
          </a:ln>
          <a:effectLst/>
        </p:spPr>
      </p:pic>
      <p:pic>
        <p:nvPicPr>
          <p:cNvPr id="11" name="Picture 6"/>
          <p:cNvPicPr>
            <a:picLocks noChangeAspect="1" noChangeArrowheads="1"/>
          </p:cNvPicPr>
          <p:nvPr/>
        </p:nvPicPr>
        <p:blipFill>
          <a:blip r:embed="rId20"/>
          <a:srcRect/>
          <a:stretch>
            <a:fillRect/>
          </a:stretch>
        </p:blipFill>
        <p:spPr bwMode="auto">
          <a:xfrm>
            <a:off x="10658996" y="19978141"/>
            <a:ext cx="9722934" cy="2197062"/>
          </a:xfrm>
          <a:prstGeom prst="rect">
            <a:avLst/>
          </a:prstGeom>
          <a:noFill/>
          <a:ln w="9525">
            <a:solidFill>
              <a:schemeClr val="accent1">
                <a:lumMod val="75000"/>
              </a:schemeClr>
            </a:solidFill>
            <a:miter lim="800000"/>
            <a:headEnd/>
            <a:tailEnd/>
          </a:ln>
          <a:effectLst/>
        </p:spPr>
      </p:pic>
      <p:pic>
        <p:nvPicPr>
          <p:cNvPr id="1031" name="Picture 7"/>
          <p:cNvPicPr>
            <a:picLocks noChangeAspect="1" noChangeArrowheads="1"/>
          </p:cNvPicPr>
          <p:nvPr/>
        </p:nvPicPr>
        <p:blipFill>
          <a:blip r:embed="rId21"/>
          <a:srcRect/>
          <a:stretch>
            <a:fillRect/>
          </a:stretch>
        </p:blipFill>
        <p:spPr bwMode="auto">
          <a:xfrm>
            <a:off x="10646600" y="22361450"/>
            <a:ext cx="9675152" cy="2895600"/>
          </a:xfrm>
          <a:prstGeom prst="rect">
            <a:avLst/>
          </a:prstGeom>
          <a:noFill/>
          <a:ln w="9525">
            <a:solidFill>
              <a:schemeClr val="accent1">
                <a:lumMod val="75000"/>
              </a:schemeClr>
            </a:solidFill>
            <a:miter lim="800000"/>
            <a:headEnd/>
            <a:tailEnd/>
          </a:ln>
          <a:effectLst/>
        </p:spPr>
      </p:pic>
      <p:pic>
        <p:nvPicPr>
          <p:cNvPr id="1034" name="Picture 10"/>
          <p:cNvPicPr>
            <a:picLocks noChangeAspect="1" noChangeArrowheads="1"/>
          </p:cNvPicPr>
          <p:nvPr/>
        </p:nvPicPr>
        <p:blipFill>
          <a:blip r:embed="rId22"/>
          <a:srcRect/>
          <a:stretch>
            <a:fillRect/>
          </a:stretch>
        </p:blipFill>
        <p:spPr bwMode="auto">
          <a:xfrm>
            <a:off x="17340770" y="22533613"/>
            <a:ext cx="1347083" cy="659796"/>
          </a:xfrm>
          <a:prstGeom prst="rect">
            <a:avLst/>
          </a:prstGeom>
          <a:noFill/>
          <a:ln w="9525">
            <a:noFill/>
            <a:miter lim="800000"/>
            <a:headEnd/>
            <a:tailEnd/>
          </a:ln>
          <a:effectLst/>
        </p:spPr>
      </p:pic>
      <p:pic>
        <p:nvPicPr>
          <p:cNvPr id="1035" name="Picture 11"/>
          <p:cNvPicPr>
            <a:picLocks noChangeAspect="1" noChangeArrowheads="1"/>
          </p:cNvPicPr>
          <p:nvPr/>
        </p:nvPicPr>
        <p:blipFill>
          <a:blip r:embed="rId23"/>
          <a:srcRect/>
          <a:stretch>
            <a:fillRect/>
          </a:stretch>
        </p:blipFill>
        <p:spPr bwMode="auto">
          <a:xfrm>
            <a:off x="17340770" y="20047673"/>
            <a:ext cx="1347083" cy="600905"/>
          </a:xfrm>
          <a:prstGeom prst="rect">
            <a:avLst/>
          </a:prstGeom>
          <a:noFill/>
          <a:ln w="9525">
            <a:noFill/>
            <a:miter lim="800000"/>
            <a:headEnd/>
            <a:tailEnd/>
          </a:ln>
          <a:effectLst/>
        </p:spPr>
      </p:pic>
      <p:pic>
        <p:nvPicPr>
          <p:cNvPr id="1036" name="Picture 12"/>
          <p:cNvPicPr>
            <a:picLocks noChangeAspect="1" noChangeArrowheads="1"/>
          </p:cNvPicPr>
          <p:nvPr/>
        </p:nvPicPr>
        <p:blipFill>
          <a:blip r:embed="rId24"/>
          <a:srcRect/>
          <a:stretch>
            <a:fillRect/>
          </a:stretch>
        </p:blipFill>
        <p:spPr bwMode="auto">
          <a:xfrm>
            <a:off x="14770663" y="18248957"/>
            <a:ext cx="1044623" cy="441756"/>
          </a:xfrm>
          <a:prstGeom prst="rect">
            <a:avLst/>
          </a:prstGeom>
          <a:noFill/>
          <a:ln w="9525">
            <a:noFill/>
            <a:miter lim="800000"/>
            <a:headEnd/>
            <a:tailEnd/>
          </a:ln>
          <a:effectLst/>
        </p:spPr>
      </p:pic>
      <p:pic>
        <p:nvPicPr>
          <p:cNvPr id="1037" name="Picture 13"/>
          <p:cNvPicPr>
            <a:picLocks noChangeAspect="1" noChangeArrowheads="1"/>
          </p:cNvPicPr>
          <p:nvPr/>
        </p:nvPicPr>
        <p:blipFill>
          <a:blip r:embed="rId25"/>
          <a:srcRect/>
          <a:stretch>
            <a:fillRect/>
          </a:stretch>
        </p:blipFill>
        <p:spPr bwMode="auto">
          <a:xfrm>
            <a:off x="15036905" y="15287333"/>
            <a:ext cx="1249280" cy="569620"/>
          </a:xfrm>
          <a:prstGeom prst="rect">
            <a:avLst/>
          </a:prstGeom>
          <a:noFill/>
          <a:ln w="9525">
            <a:noFill/>
            <a:miter lim="800000"/>
            <a:headEnd/>
            <a:tailEnd/>
          </a:ln>
          <a:effectLst/>
        </p:spPr>
      </p:pic>
    </p:spTree>
    <p:extLst>
      <p:ext uri="{BB962C8B-B14F-4D97-AF65-F5344CB8AC3E}">
        <p14:creationId xmlns:p14="http://schemas.microsoft.com/office/powerpoint/2010/main" xmlns="" val="39974451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TotalTime>
  <Pages>1</Pages>
  <Words>412</Words>
  <Characters>0</Characters>
  <Application>Microsoft Office PowerPoint</Application>
  <DocSecurity>0</DocSecurity>
  <PresentationFormat>Personnalisé</PresentationFormat>
  <Lines>0</Lines>
  <Paragraphs>29</Paragraphs>
  <Slides>1</Slides>
  <Notes>1</Notes>
  <HiddenSlides>0</HiddenSlides>
  <MMClips>0</MMClips>
  <ScaleCrop>false</ScaleCrop>
  <HeadingPairs>
    <vt:vector size="4" baseType="variant">
      <vt:variant>
        <vt:lpstr>Thème</vt:lpstr>
      </vt:variant>
      <vt:variant>
        <vt:i4>1</vt:i4>
      </vt:variant>
      <vt:variant>
        <vt:lpstr>Titres des diapositives</vt:lpstr>
      </vt:variant>
      <vt:variant>
        <vt:i4>1</vt:i4>
      </vt:variant>
    </vt:vector>
  </HeadingPairs>
  <TitlesOfParts>
    <vt:vector size="2" baseType="lpstr">
      <vt:lpstr>Office Theme</vt:lpstr>
      <vt:lpstr>Diapositive 1</vt:lpstr>
    </vt:vector>
  </TitlesOfParts>
  <LinksUpToDate>false</LinksUpToDate>
  <CharactersWithSpaces>0</CharactersWithSpaces>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pc</cp:lastModifiedBy>
  <cp:revision>9</cp:revision>
  <dcterms:modified xsi:type="dcterms:W3CDTF">2025-05-29T19:08:38Z</dcterms:modified>
</cp:coreProperties>
</file>

<file path=docProps/thumbnail.jpeg>
</file>